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1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BBBA14-21C5-7808-13A1-CEA86E12F4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95FC240-CB01-6389-70D2-21F3D06BFD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9E107C8-CE62-A260-BC8B-0281F88AE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40-E947-4CA0-9393-C7E984469586}" type="datetimeFigureOut">
              <a:rPr lang="pt-BR" smtClean="0"/>
              <a:t>20/02/2024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62A02FD-A7C4-A518-E1F0-B63864368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F469CB-5E47-2F8A-8874-54367846C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731-38F6-4230-BE15-15E0B70D88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1747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646A0A-6E8D-55BA-6130-501CFD3D9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858FF85-32F5-1F2A-B960-EA1EED7AE5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4844301-1DEE-6B3D-FD89-DA173A30A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40-E947-4CA0-9393-C7E984469586}" type="datetimeFigureOut">
              <a:rPr lang="pt-BR" smtClean="0"/>
              <a:t>20/02/2024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AE199B2-C8AB-7502-E006-4BBFF72CB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ACA464-4C79-B37B-D118-5A9AD4A43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731-38F6-4230-BE15-15E0B70D88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5152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F99B6B1-68B5-B33E-C9C0-590CFA7169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23AD370-E6F3-E3B0-F2B2-4782C8875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33D0919-1AA6-6DB1-9705-106674D94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40-E947-4CA0-9393-C7E984469586}" type="datetimeFigureOut">
              <a:rPr lang="pt-BR" smtClean="0"/>
              <a:t>20/02/2024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B304456-EC38-495D-9F5A-EDBDDA698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696D09B-0F92-11AB-5328-471E9B0DC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731-38F6-4230-BE15-15E0B70D88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383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F6097-9FBB-042A-F22C-FB25D9363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BD07E1-3653-2077-01D9-350F63C54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AB08F00-70BF-ADE8-F3C6-BC80246BC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40-E947-4CA0-9393-C7E984469586}" type="datetimeFigureOut">
              <a:rPr lang="pt-BR" smtClean="0"/>
              <a:t>20/02/2024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BC44CA7-606C-AE59-4833-24DC8F847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6B614A9-D94B-8286-FD86-80FFCC922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731-38F6-4230-BE15-15E0B70D88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6571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0E7A8B-4570-4BDA-0387-71C55AEF2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992053-2EC0-2156-AACC-46A85D64F4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F1F3084-E49A-61A9-A0F9-4657A1A4E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40-E947-4CA0-9393-C7E984469586}" type="datetimeFigureOut">
              <a:rPr lang="pt-BR" smtClean="0"/>
              <a:t>20/02/2024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25C95-4076-4C79-6BE5-A5D2B67F9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7C510D-E0B3-55FA-A349-5316222C2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731-38F6-4230-BE15-15E0B70D88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534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9A2E96-3577-1B17-0540-8BF8D876C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7F4BF4C-D410-2D1E-0777-37A99E32AA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B748AE3-369E-40FA-BE3A-8E4863D407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E5E8EEB-9DF9-D9F3-C0D1-1D3CB8F5D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40-E947-4CA0-9393-C7E984469586}" type="datetimeFigureOut">
              <a:rPr lang="pt-BR" smtClean="0"/>
              <a:t>20/02/2024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D2B7B6F-494F-3F21-3761-4DD74362E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56B7CC3-351D-6B48-AF42-79379FCD4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731-38F6-4230-BE15-15E0B70D88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609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B3474D-0D33-9108-8A53-56C2857B4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E5E1886-3C57-0522-8B0B-207E34ACF6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2AD653-9D85-F4DA-9814-7951AF3941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3DB713C-7E77-C455-7DF4-5E5CA46A36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B82A5F2-215A-3B8E-A81B-CB8C635DBA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92BC23A-65D7-497F-4FF4-33840FCC1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40-E947-4CA0-9393-C7E984469586}" type="datetimeFigureOut">
              <a:rPr lang="pt-BR" smtClean="0"/>
              <a:t>20/02/2024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481177-A384-92C3-3832-1F9CF1911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707B3A1-A6DD-C0E7-E994-82F8895A0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731-38F6-4230-BE15-15E0B70D88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9434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1110CC-6910-C3EC-32F8-DACBBBEF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CD24B69-CF89-7E9D-C450-019C7376C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40-E947-4CA0-9393-C7E984469586}" type="datetimeFigureOut">
              <a:rPr lang="pt-BR" smtClean="0"/>
              <a:t>20/02/2024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2711823-8105-40CC-9F56-77B7FE625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1A127F-CB00-064F-BAED-8354A5285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731-38F6-4230-BE15-15E0B70D88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01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E8A3371-7336-7444-F35B-0BEF6C4DE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40-E947-4CA0-9393-C7E984469586}" type="datetimeFigureOut">
              <a:rPr lang="pt-BR" smtClean="0"/>
              <a:t>20/02/2024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80511CF-F1C4-F4E3-FF05-1BD04A626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2C87754-C492-50CF-7578-D74383DE0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731-38F6-4230-BE15-15E0B70D88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943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CCB050-117B-C7CE-1120-CDFFA4FED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D2D9CF-F2F9-930A-490A-D50F91D07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04AA4D7-8DE4-C148-68F5-F8D9E6C851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3124478-C56A-0ADA-0167-CEE4A3504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40-E947-4CA0-9393-C7E984469586}" type="datetimeFigureOut">
              <a:rPr lang="pt-BR" smtClean="0"/>
              <a:t>20/02/2024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BCB666D-1DB6-91E3-370E-3558F2AE0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8B04CF8-95D4-574A-347C-AE80393E9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731-38F6-4230-BE15-15E0B70D88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7005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77C9E4-F714-403B-F300-AF07F9BBD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FC3E070-AC6E-910D-0CEF-0712BCEA7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0009D7B-80BF-7456-0613-AA604419F0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4BAAA4F-5616-1E94-6B44-F0407A74E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40-E947-4CA0-9393-C7E984469586}" type="datetimeFigureOut">
              <a:rPr lang="pt-BR" smtClean="0"/>
              <a:t>20/02/2024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783AEDB-B6F3-5783-6CC6-D4C7DDFA3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22E06C6-805F-E9B3-E503-BB9ECC92B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731-38F6-4230-BE15-15E0B70D88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8851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A6B0951-7159-7A26-D84B-20D09E1B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FB62F92-A76F-F492-E185-62A50E4F5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CB89656-B5F6-804F-ADE6-54848A446B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C3A40-E947-4CA0-9393-C7E984469586}" type="datetimeFigureOut">
              <a:rPr lang="pt-BR" smtClean="0"/>
              <a:t>20/02/2024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019D8E5-43D8-0AD2-1EDC-8978988D1C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D23CF4-CBE9-3C17-CB47-291561990C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A7731-38F6-4230-BE15-15E0B70D88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1634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Agrupar 3">
            <a:extLst>
              <a:ext uri="{FF2B5EF4-FFF2-40B4-BE49-F238E27FC236}">
                <a16:creationId xmlns:a16="http://schemas.microsoft.com/office/drawing/2014/main" id="{BD1968C7-8B99-FA9E-B0B5-C708DE7AACB4}"/>
              </a:ext>
            </a:extLst>
          </p:cNvPr>
          <p:cNvGrpSpPr/>
          <p:nvPr/>
        </p:nvGrpSpPr>
        <p:grpSpPr>
          <a:xfrm>
            <a:off x="0" y="0"/>
            <a:ext cx="12192000" cy="6924675"/>
            <a:chOff x="0" y="0"/>
            <a:chExt cx="12192000" cy="6924675"/>
          </a:xfrm>
        </p:grpSpPr>
        <p:pic>
          <p:nvPicPr>
            <p:cNvPr id="5" name="Imagem 13">
              <a:extLst>
                <a:ext uri="{FF2B5EF4-FFF2-40B4-BE49-F238E27FC236}">
                  <a16:creationId xmlns:a16="http://schemas.microsoft.com/office/drawing/2014/main" id="{B2AA8160-D905-F95D-3F82-8CCF817A31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25" y="213838"/>
              <a:ext cx="2898736" cy="1265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Imagem 5" descr="Ícone&#10;&#10;Descrição gerada automaticamente">
              <a:extLst>
                <a:ext uri="{FF2B5EF4-FFF2-40B4-BE49-F238E27FC236}">
                  <a16:creationId xmlns:a16="http://schemas.microsoft.com/office/drawing/2014/main" id="{976FE7B9-89CF-0139-8667-5454C31000E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6434" y="0"/>
              <a:ext cx="4885566" cy="6924675"/>
            </a:xfrm>
            <a:prstGeom prst="rect">
              <a:avLst/>
            </a:prstGeom>
          </p:spPr>
        </p:pic>
        <p:grpSp>
          <p:nvGrpSpPr>
            <p:cNvPr id="7" name="Agrupar 6">
              <a:extLst>
                <a:ext uri="{FF2B5EF4-FFF2-40B4-BE49-F238E27FC236}">
                  <a16:creationId xmlns:a16="http://schemas.microsoft.com/office/drawing/2014/main" id="{89498551-A3DC-2DB9-E278-EFA32FC9F569}"/>
                </a:ext>
              </a:extLst>
            </p:cNvPr>
            <p:cNvGrpSpPr/>
            <p:nvPr/>
          </p:nvGrpSpPr>
          <p:grpSpPr>
            <a:xfrm>
              <a:off x="0" y="3044279"/>
              <a:ext cx="7610142" cy="2873034"/>
              <a:chOff x="0" y="3044279"/>
              <a:chExt cx="7610142" cy="2873034"/>
            </a:xfrm>
          </p:grpSpPr>
          <p:sp>
            <p:nvSpPr>
              <p:cNvPr id="8" name="CaixaDeTexto 7">
                <a:extLst>
                  <a:ext uri="{FF2B5EF4-FFF2-40B4-BE49-F238E27FC236}">
                    <a16:creationId xmlns:a16="http://schemas.microsoft.com/office/drawing/2014/main" id="{A71E79A8-A1E0-52AE-FFD2-C29CF1A38CEB}"/>
                  </a:ext>
                </a:extLst>
              </p:cNvPr>
              <p:cNvSpPr txBox="1"/>
              <p:nvPr/>
            </p:nvSpPr>
            <p:spPr>
              <a:xfrm>
                <a:off x="0" y="3044279"/>
                <a:ext cx="7610142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400" dirty="0">
                    <a:solidFill>
                      <a:srgbClr val="191F28"/>
                    </a:solidFill>
                    <a:latin typeface="Open Sans" panose="020B0606030504020204" pitchFamily="34" charset="0"/>
                  </a:rPr>
                  <a:t>ANPD: Esforços para 2024</a:t>
                </a:r>
                <a:endParaRPr lang="pt-BR" sz="4400" dirty="0"/>
              </a:p>
            </p:txBody>
          </p:sp>
          <p:cxnSp>
            <p:nvCxnSpPr>
              <p:cNvPr id="9" name="Conector reto 8">
                <a:extLst>
                  <a:ext uri="{FF2B5EF4-FFF2-40B4-BE49-F238E27FC236}">
                    <a16:creationId xmlns:a16="http://schemas.microsoft.com/office/drawing/2014/main" id="{0414A44A-7910-6622-A6BC-E10FB56F01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72452" y="5486400"/>
                <a:ext cx="585854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CaixaDeTexto 9">
                <a:extLst>
                  <a:ext uri="{FF2B5EF4-FFF2-40B4-BE49-F238E27FC236}">
                    <a16:creationId xmlns:a16="http://schemas.microsoft.com/office/drawing/2014/main" id="{E0C11060-9405-BFB1-C255-6FE0BCB5C596}"/>
                  </a:ext>
                </a:extLst>
              </p:cNvPr>
              <p:cNvSpPr txBox="1"/>
              <p:nvPr/>
            </p:nvSpPr>
            <p:spPr>
              <a:xfrm>
                <a:off x="1226625" y="5455648"/>
                <a:ext cx="555019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/>
                  <a:t>Autoridade Nacional de Proteção de Dados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90843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Agrupar 16">
            <a:extLst>
              <a:ext uri="{FF2B5EF4-FFF2-40B4-BE49-F238E27FC236}">
                <a16:creationId xmlns:a16="http://schemas.microsoft.com/office/drawing/2014/main" id="{E2D7CE62-14E5-609B-DB04-073A62343656}"/>
              </a:ext>
            </a:extLst>
          </p:cNvPr>
          <p:cNvGrpSpPr/>
          <p:nvPr/>
        </p:nvGrpSpPr>
        <p:grpSpPr>
          <a:xfrm>
            <a:off x="720780" y="0"/>
            <a:ext cx="9667455" cy="6709700"/>
            <a:chOff x="720780" y="0"/>
            <a:chExt cx="9667455" cy="6709700"/>
          </a:xfrm>
        </p:grpSpPr>
        <p:pic>
          <p:nvPicPr>
            <p:cNvPr id="2052" name="Picture 4" descr="104.300+ Pedaço De Quebra Cabeça fotos de stock, imagens e fotos  royalty-free - iStock">
              <a:extLst>
                <a:ext uri="{FF2B5EF4-FFF2-40B4-BE49-F238E27FC236}">
                  <a16:creationId xmlns:a16="http://schemas.microsoft.com/office/drawing/2014/main" id="{F6443C5D-6800-AE55-DAC2-2B38FFD2B6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89498" y="0"/>
              <a:ext cx="6698737" cy="670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CaixaDeTexto 1">
              <a:extLst>
                <a:ext uri="{FF2B5EF4-FFF2-40B4-BE49-F238E27FC236}">
                  <a16:creationId xmlns:a16="http://schemas.microsoft.com/office/drawing/2014/main" id="{19951CBA-2627-3112-FB3C-543ADF838C97}"/>
                </a:ext>
              </a:extLst>
            </p:cNvPr>
            <p:cNvSpPr txBox="1"/>
            <p:nvPr/>
          </p:nvSpPr>
          <p:spPr>
            <a:xfrm>
              <a:off x="3689498" y="1631194"/>
              <a:ext cx="2962445" cy="55399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>
              <a:defPPr>
                <a:defRPr lang="pt-BR"/>
              </a:defPPr>
              <a:lvl1pPr algn="ctr">
                <a:defRPr sz="5400" b="0" cap="none" spc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defRPr>
              </a:lvl1pPr>
            </a:lstStyle>
            <a:p>
              <a:pPr>
                <a:defRPr/>
              </a:pPr>
              <a:r>
                <a:rPr kumimoji="0" lang="pt-BR" sz="3000" b="0" i="0" u="none" strike="noStrike" kern="1200" cap="none" spc="0" normalizeH="0" baseline="0" noProof="0" dirty="0">
                  <a:ln w="0"/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alibri" panose="020F0502020204030204"/>
                  <a:ea typeface="+mn-ea"/>
                  <a:cs typeface="+mn-cs"/>
                </a:rPr>
                <a:t>Fiscalização</a:t>
              </a:r>
            </a:p>
          </p:txBody>
        </p:sp>
        <p:sp>
          <p:nvSpPr>
            <p:cNvPr id="3" name="CaixaDeTexto 2">
              <a:extLst>
                <a:ext uri="{FF2B5EF4-FFF2-40B4-BE49-F238E27FC236}">
                  <a16:creationId xmlns:a16="http://schemas.microsoft.com/office/drawing/2014/main" id="{2D2C4820-BABF-E68C-AA3E-6BD68C30E309}"/>
                </a:ext>
              </a:extLst>
            </p:cNvPr>
            <p:cNvSpPr txBox="1"/>
            <p:nvPr/>
          </p:nvSpPr>
          <p:spPr>
            <a:xfrm>
              <a:off x="6741044" y="1569639"/>
              <a:ext cx="3146745" cy="55399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>
              <a:defPPr>
                <a:defRPr lang="pt-BR"/>
              </a:defPPr>
              <a:lvl1pPr algn="ctr">
                <a:defRPr kumimoji="0" sz="3000" b="0" i="0" u="none" strike="noStrike" cap="none" spc="0" normalizeH="0" baseline="0">
                  <a:ln w="0"/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alibri" panose="020F0502020204030204"/>
                </a:defRPr>
              </a:lvl1pPr>
            </a:lstStyle>
            <a:p>
              <a:r>
                <a:rPr lang="pt-BR" dirty="0"/>
                <a:t>Normatização</a:t>
              </a:r>
            </a:p>
          </p:txBody>
        </p:sp>
        <p:sp>
          <p:nvSpPr>
            <p:cNvPr id="4" name="CaixaDeTexto 3">
              <a:extLst>
                <a:ext uri="{FF2B5EF4-FFF2-40B4-BE49-F238E27FC236}">
                  <a16:creationId xmlns:a16="http://schemas.microsoft.com/office/drawing/2014/main" id="{74BB6E9F-AD88-5CE4-19DD-7BAA791E1E89}"/>
                </a:ext>
              </a:extLst>
            </p:cNvPr>
            <p:cNvSpPr txBox="1"/>
            <p:nvPr/>
          </p:nvSpPr>
          <p:spPr>
            <a:xfrm>
              <a:off x="3984270" y="4248985"/>
              <a:ext cx="3146745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>
              <a:defPPr>
                <a:defRPr lang="pt-BR"/>
              </a:defPPr>
              <a:lvl1pPr algn="ctr">
                <a:defRPr kumimoji="0" sz="3000" b="0" i="0" u="none" strike="noStrike" cap="none" spc="0" normalizeH="0" baseline="0">
                  <a:ln w="0"/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alibri" panose="020F0502020204030204"/>
                </a:defRPr>
              </a:lvl1pPr>
            </a:lstStyle>
            <a:p>
              <a:r>
                <a:rPr lang="pt-BR" dirty="0"/>
                <a:t>Relações</a:t>
              </a:r>
            </a:p>
            <a:p>
              <a:r>
                <a:rPr lang="pt-BR" dirty="0"/>
                <a:t>Institucionais</a:t>
              </a:r>
            </a:p>
          </p:txBody>
        </p:sp>
        <p:sp>
          <p:nvSpPr>
            <p:cNvPr id="5" name="CaixaDeTexto 4">
              <a:extLst>
                <a:ext uri="{FF2B5EF4-FFF2-40B4-BE49-F238E27FC236}">
                  <a16:creationId xmlns:a16="http://schemas.microsoft.com/office/drawing/2014/main" id="{97C6DBE5-5FE1-E7AE-2016-27300B8AC4D3}"/>
                </a:ext>
              </a:extLst>
            </p:cNvPr>
            <p:cNvSpPr txBox="1"/>
            <p:nvPr/>
          </p:nvSpPr>
          <p:spPr>
            <a:xfrm>
              <a:off x="7621323" y="4437211"/>
              <a:ext cx="2001143" cy="55399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>
              <a:defPPr>
                <a:defRPr lang="pt-BR"/>
              </a:defPPr>
              <a:lvl1pPr algn="ctr">
                <a:defRPr kumimoji="0" sz="3000" b="0" i="0" u="none" strike="noStrike" cap="none" spc="0" normalizeH="0" baseline="0">
                  <a:ln w="0"/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alibri" panose="020F0502020204030204"/>
                </a:defRPr>
              </a:lvl1pPr>
            </a:lstStyle>
            <a:p>
              <a:r>
                <a:rPr lang="pt-BR" dirty="0"/>
                <a:t>Adm</a:t>
              </a:r>
            </a:p>
          </p:txBody>
        </p:sp>
        <p:pic>
          <p:nvPicPr>
            <p:cNvPr id="16" name="Imagem 13">
              <a:extLst>
                <a:ext uri="{FF2B5EF4-FFF2-40B4-BE49-F238E27FC236}">
                  <a16:creationId xmlns:a16="http://schemas.microsoft.com/office/drawing/2014/main" id="{995C05BC-E7C0-CA5B-7D38-B5701513965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780" y="2669048"/>
              <a:ext cx="3263490" cy="14244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24495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85AF8ACB-CF44-7C15-F839-72F5C16FAA3A}"/>
              </a:ext>
            </a:extLst>
          </p:cNvPr>
          <p:cNvSpPr txBox="1"/>
          <p:nvPr/>
        </p:nvSpPr>
        <p:spPr>
          <a:xfrm>
            <a:off x="128765" y="834819"/>
            <a:ext cx="2980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Direitos dos titulares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1C8025C-0050-229A-5ECE-20AE09F53CE9}"/>
              </a:ext>
            </a:extLst>
          </p:cNvPr>
          <p:cNvSpPr txBox="1"/>
          <p:nvPr/>
        </p:nvSpPr>
        <p:spPr>
          <a:xfrm>
            <a:off x="5773784" y="834819"/>
            <a:ext cx="2493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Crianças e adolescentes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519E4240-BF1E-678B-8606-85949F897A2D}"/>
              </a:ext>
            </a:extLst>
          </p:cNvPr>
          <p:cNvSpPr txBox="1"/>
          <p:nvPr/>
        </p:nvSpPr>
        <p:spPr>
          <a:xfrm>
            <a:off x="2596475" y="834819"/>
            <a:ext cx="3253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IA em reconhecimento facial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C63384A3-DC25-8CBC-55AD-2741F459516C}"/>
              </a:ext>
            </a:extLst>
          </p:cNvPr>
          <p:cNvSpPr txBox="1"/>
          <p:nvPr/>
        </p:nvSpPr>
        <p:spPr>
          <a:xfrm>
            <a:off x="8503798" y="834819"/>
            <a:ext cx="3510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Raspagem e agregadores de dados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D07B22C9-7BF6-C305-7339-1F7EE1E3A3FA}"/>
              </a:ext>
            </a:extLst>
          </p:cNvPr>
          <p:cNvSpPr txBox="1"/>
          <p:nvPr/>
        </p:nvSpPr>
        <p:spPr>
          <a:xfrm>
            <a:off x="89099" y="23815"/>
            <a:ext cx="1152187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pt-BR"/>
            </a:defPPr>
            <a:lvl1pPr algn="ctr">
              <a:defRPr sz="5400" b="0" cap="none" spc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</a:lstStyle>
          <a:p>
            <a:pPr algn="l">
              <a:defRPr/>
            </a:pPr>
            <a:r>
              <a:rPr kumimoji="0" lang="pt-BR" sz="44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Fiscalização </a:t>
            </a:r>
            <a:r>
              <a:rPr lang="pt-BR" sz="20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(Mapa </a:t>
            </a:r>
            <a:r>
              <a:rPr lang="pt-BR" sz="2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Temas Prioritários e Processos Administrativos e Sancionadores)</a:t>
            </a:r>
            <a:endParaRPr kumimoji="0" lang="pt-BR" sz="44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4" name="Conector reto 23">
            <a:extLst>
              <a:ext uri="{FF2B5EF4-FFF2-40B4-BE49-F238E27FC236}">
                <a16:creationId xmlns:a16="http://schemas.microsoft.com/office/drawing/2014/main" id="{88447191-5902-6106-7211-056BEE07BC44}"/>
              </a:ext>
            </a:extLst>
          </p:cNvPr>
          <p:cNvCxnSpPr>
            <a:cxnSpLocks/>
          </p:cNvCxnSpPr>
          <p:nvPr/>
        </p:nvCxnSpPr>
        <p:spPr>
          <a:xfrm flipV="1">
            <a:off x="0" y="793256"/>
            <a:ext cx="9086850" cy="3939"/>
          </a:xfrm>
          <a:prstGeom prst="line">
            <a:avLst/>
          </a:prstGeom>
          <a:ln w="412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99ACF860-8A2D-DB95-6372-95F179349379}"/>
              </a:ext>
            </a:extLst>
          </p:cNvPr>
          <p:cNvSpPr txBox="1"/>
          <p:nvPr/>
        </p:nvSpPr>
        <p:spPr>
          <a:xfrm>
            <a:off x="89098" y="2003133"/>
            <a:ext cx="1201717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pt-BR"/>
            </a:defPPr>
            <a:lvl1pPr algn="ctr">
              <a:defRPr sz="5400" b="0" cap="none" spc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Normatização </a:t>
            </a:r>
            <a:r>
              <a:rPr lang="pt-BR" sz="20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(Ag. Reg. 23-24 – 3 temas: concluídos, 13: andamento; 4: não iniciados – 7: (2024)</a:t>
            </a:r>
            <a:endParaRPr kumimoji="0" lang="pt-BR" sz="20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6" name="Conector reto 25">
            <a:extLst>
              <a:ext uri="{FF2B5EF4-FFF2-40B4-BE49-F238E27FC236}">
                <a16:creationId xmlns:a16="http://schemas.microsoft.com/office/drawing/2014/main" id="{7196CA24-1BCB-7CB7-E8D2-D579D222B672}"/>
              </a:ext>
            </a:extLst>
          </p:cNvPr>
          <p:cNvCxnSpPr>
            <a:cxnSpLocks/>
          </p:cNvCxnSpPr>
          <p:nvPr/>
        </p:nvCxnSpPr>
        <p:spPr>
          <a:xfrm flipV="1">
            <a:off x="0" y="2666691"/>
            <a:ext cx="9086850" cy="3939"/>
          </a:xfrm>
          <a:prstGeom prst="line">
            <a:avLst/>
          </a:prstGeom>
          <a:ln w="412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tângulo 26">
            <a:extLst>
              <a:ext uri="{FF2B5EF4-FFF2-40B4-BE49-F238E27FC236}">
                <a16:creationId xmlns:a16="http://schemas.microsoft.com/office/drawing/2014/main" id="{F4CEF0D9-E612-3F04-0233-42B66790F385}"/>
              </a:ext>
            </a:extLst>
          </p:cNvPr>
          <p:cNvSpPr/>
          <p:nvPr/>
        </p:nvSpPr>
        <p:spPr>
          <a:xfrm>
            <a:off x="2309837" y="2714354"/>
            <a:ext cx="2889295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Comunicação de Incidentes</a:t>
            </a: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B47C87D1-6F79-644A-658C-3BDA20E2E20E}"/>
              </a:ext>
            </a:extLst>
          </p:cNvPr>
          <p:cNvSpPr/>
          <p:nvPr/>
        </p:nvSpPr>
        <p:spPr>
          <a:xfrm>
            <a:off x="5254099" y="2715843"/>
            <a:ext cx="2985767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Transferências Internacionais</a:t>
            </a: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982EFB04-3FCD-D906-97F5-40AB0A918F66}"/>
              </a:ext>
            </a:extLst>
          </p:cNvPr>
          <p:cNvSpPr/>
          <p:nvPr/>
        </p:nvSpPr>
        <p:spPr>
          <a:xfrm>
            <a:off x="8332903" y="2721630"/>
            <a:ext cx="1631886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Anonimização</a:t>
            </a: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50E5DD46-52C3-1218-E932-C3D359E4FC7F}"/>
              </a:ext>
            </a:extLst>
          </p:cNvPr>
          <p:cNvSpPr/>
          <p:nvPr/>
        </p:nvSpPr>
        <p:spPr>
          <a:xfrm>
            <a:off x="5602443" y="3014483"/>
            <a:ext cx="228907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Encarregado (Norma)</a:t>
            </a: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2CE22073-1009-8E28-44CF-4F7F759640B2}"/>
              </a:ext>
            </a:extLst>
          </p:cNvPr>
          <p:cNvSpPr/>
          <p:nvPr/>
        </p:nvSpPr>
        <p:spPr>
          <a:xfrm>
            <a:off x="2450576" y="3014483"/>
            <a:ext cx="2607817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Alto Risco e Larga Escala</a:t>
            </a:r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9DF2F57B-7882-4060-5B24-70511F9AFC8A}"/>
              </a:ext>
            </a:extLst>
          </p:cNvPr>
          <p:cNvSpPr/>
          <p:nvPr/>
        </p:nvSpPr>
        <p:spPr>
          <a:xfrm>
            <a:off x="8092734" y="3018677"/>
            <a:ext cx="211222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Encarregado (Guia)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574F2732-F5E5-2E77-BC54-908980717CC6}"/>
              </a:ext>
            </a:extLst>
          </p:cNvPr>
          <p:cNvSpPr txBox="1"/>
          <p:nvPr/>
        </p:nvSpPr>
        <p:spPr>
          <a:xfrm>
            <a:off x="89099" y="3880529"/>
            <a:ext cx="1042650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pt-BR"/>
            </a:defPPr>
            <a:lvl1pPr algn="ctr">
              <a:defRPr sz="5400" b="0" cap="none" spc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Relações Institucionais </a:t>
            </a:r>
            <a:r>
              <a:rPr lang="pt-BR" sz="20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(Ações internas e externas)</a:t>
            </a:r>
            <a:endParaRPr kumimoji="0" lang="pt-BR" sz="40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6" name="Conector reto 35">
            <a:extLst>
              <a:ext uri="{FF2B5EF4-FFF2-40B4-BE49-F238E27FC236}">
                <a16:creationId xmlns:a16="http://schemas.microsoft.com/office/drawing/2014/main" id="{72469E86-7190-BCE8-ED95-DA57096264A6}"/>
              </a:ext>
            </a:extLst>
          </p:cNvPr>
          <p:cNvCxnSpPr>
            <a:cxnSpLocks/>
          </p:cNvCxnSpPr>
          <p:nvPr/>
        </p:nvCxnSpPr>
        <p:spPr>
          <a:xfrm flipV="1">
            <a:off x="0" y="4554720"/>
            <a:ext cx="9086850" cy="3939"/>
          </a:xfrm>
          <a:prstGeom prst="line">
            <a:avLst/>
          </a:prstGeom>
          <a:ln w="412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D0212C48-4495-03A7-CBCD-AE193B37A8EF}"/>
              </a:ext>
            </a:extLst>
          </p:cNvPr>
          <p:cNvSpPr txBox="1"/>
          <p:nvPr/>
        </p:nvSpPr>
        <p:spPr>
          <a:xfrm>
            <a:off x="255276" y="4599039"/>
            <a:ext cx="3369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Processo de adequação com UE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50C75A98-1864-9ECF-3F1B-8FA0899F5D1A}"/>
              </a:ext>
            </a:extLst>
          </p:cNvPr>
          <p:cNvSpPr txBox="1"/>
          <p:nvPr/>
        </p:nvSpPr>
        <p:spPr>
          <a:xfrm>
            <a:off x="3887532" y="4599039"/>
            <a:ext cx="4093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Processo de adesão à Convenção 108+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147243D5-1197-1869-6311-665B3BAA3A77}"/>
              </a:ext>
            </a:extLst>
          </p:cNvPr>
          <p:cNvSpPr txBox="1"/>
          <p:nvPr/>
        </p:nvSpPr>
        <p:spPr>
          <a:xfrm>
            <a:off x="8204646" y="4599039"/>
            <a:ext cx="3622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Acordos nacionais e internacionais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D23F4E5B-6753-3DE7-8902-BBC8CFB5E673}"/>
              </a:ext>
            </a:extLst>
          </p:cNvPr>
          <p:cNvSpPr txBox="1"/>
          <p:nvPr/>
        </p:nvSpPr>
        <p:spPr>
          <a:xfrm>
            <a:off x="89099" y="5705572"/>
            <a:ext cx="908685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pt-BR"/>
            </a:defPPr>
            <a:lvl1pPr algn="ctr">
              <a:defRPr sz="5400" b="0" cap="none" spc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Administração</a:t>
            </a:r>
            <a:r>
              <a:rPr lang="pt-BR" sz="4000" dirty="0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</a:rPr>
              <a:t> </a:t>
            </a:r>
            <a:r>
              <a:rPr lang="pt-BR" sz="20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(Busca do fortalecimento – hoje: 155 colaboradores)</a:t>
            </a:r>
            <a:endParaRPr kumimoji="0" lang="pt-BR" sz="40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1" name="Conector reto 40">
            <a:extLst>
              <a:ext uri="{FF2B5EF4-FFF2-40B4-BE49-F238E27FC236}">
                <a16:creationId xmlns:a16="http://schemas.microsoft.com/office/drawing/2014/main" id="{4127FD0E-8502-19E3-2C4F-16223992C27C}"/>
              </a:ext>
            </a:extLst>
          </p:cNvPr>
          <p:cNvCxnSpPr>
            <a:cxnSpLocks/>
          </p:cNvCxnSpPr>
          <p:nvPr/>
        </p:nvCxnSpPr>
        <p:spPr>
          <a:xfrm flipV="1">
            <a:off x="0" y="6379763"/>
            <a:ext cx="9086850" cy="3939"/>
          </a:xfrm>
          <a:prstGeom prst="line">
            <a:avLst/>
          </a:prstGeom>
          <a:ln w="412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DF75BCEC-9237-5462-D56F-36C75A64EDDB}"/>
              </a:ext>
            </a:extLst>
          </p:cNvPr>
          <p:cNvSpPr txBox="1"/>
          <p:nvPr/>
        </p:nvSpPr>
        <p:spPr>
          <a:xfrm>
            <a:off x="277628" y="6424082"/>
            <a:ext cx="3369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PL de Fortalecimento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2B260D1E-D3A6-C069-A922-D762A9B5ED86}"/>
              </a:ext>
            </a:extLst>
          </p:cNvPr>
          <p:cNvSpPr txBox="1"/>
          <p:nvPr/>
        </p:nvSpPr>
        <p:spPr>
          <a:xfrm>
            <a:off x="3887532" y="6424082"/>
            <a:ext cx="4093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Concurso Público</a:t>
            </a:r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0D8C8002-7484-6D36-EA3F-7364B61C7808}"/>
              </a:ext>
            </a:extLst>
          </p:cNvPr>
          <p:cNvSpPr txBox="1"/>
          <p:nvPr/>
        </p:nvSpPr>
        <p:spPr>
          <a:xfrm>
            <a:off x="128765" y="4901175"/>
            <a:ext cx="3622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Ações educativas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15E0444-C253-75F3-07A2-44682A19D1A1}"/>
              </a:ext>
            </a:extLst>
          </p:cNvPr>
          <p:cNvSpPr txBox="1"/>
          <p:nvPr/>
        </p:nvSpPr>
        <p:spPr>
          <a:xfrm>
            <a:off x="7253036" y="6413458"/>
            <a:ext cx="4093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Aquisições e Contratações</a:t>
            </a:r>
          </a:p>
        </p:txBody>
      </p:sp>
    </p:spTree>
    <p:extLst>
      <p:ext uri="{BB962C8B-B14F-4D97-AF65-F5344CB8AC3E}">
        <p14:creationId xmlns:p14="http://schemas.microsoft.com/office/powerpoint/2010/main" val="1387069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Agrupar 3">
            <a:extLst>
              <a:ext uri="{FF2B5EF4-FFF2-40B4-BE49-F238E27FC236}">
                <a16:creationId xmlns:a16="http://schemas.microsoft.com/office/drawing/2014/main" id="{BD1968C7-8B99-FA9E-B0B5-C708DE7AACB4}"/>
              </a:ext>
            </a:extLst>
          </p:cNvPr>
          <p:cNvGrpSpPr/>
          <p:nvPr/>
        </p:nvGrpSpPr>
        <p:grpSpPr>
          <a:xfrm>
            <a:off x="90325" y="0"/>
            <a:ext cx="12101675" cy="6924675"/>
            <a:chOff x="90325" y="0"/>
            <a:chExt cx="12101675" cy="6924675"/>
          </a:xfrm>
        </p:grpSpPr>
        <p:pic>
          <p:nvPicPr>
            <p:cNvPr id="5" name="Imagem 13">
              <a:extLst>
                <a:ext uri="{FF2B5EF4-FFF2-40B4-BE49-F238E27FC236}">
                  <a16:creationId xmlns:a16="http://schemas.microsoft.com/office/drawing/2014/main" id="{B2AA8160-D905-F95D-3F82-8CCF817A31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25" y="213838"/>
              <a:ext cx="2898736" cy="1265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Imagem 5" descr="Ícone&#10;&#10;Descrição gerada automaticamente">
              <a:extLst>
                <a:ext uri="{FF2B5EF4-FFF2-40B4-BE49-F238E27FC236}">
                  <a16:creationId xmlns:a16="http://schemas.microsoft.com/office/drawing/2014/main" id="{976FE7B9-89CF-0139-8667-5454C31000E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6434" y="0"/>
              <a:ext cx="4885566" cy="6924675"/>
            </a:xfrm>
            <a:prstGeom prst="rect">
              <a:avLst/>
            </a:prstGeom>
          </p:spPr>
        </p:pic>
        <p:grpSp>
          <p:nvGrpSpPr>
            <p:cNvPr id="7" name="Agrupar 6">
              <a:extLst>
                <a:ext uri="{FF2B5EF4-FFF2-40B4-BE49-F238E27FC236}">
                  <a16:creationId xmlns:a16="http://schemas.microsoft.com/office/drawing/2014/main" id="{89498551-A3DC-2DB9-E278-EFA32FC9F569}"/>
                </a:ext>
              </a:extLst>
            </p:cNvPr>
            <p:cNvGrpSpPr/>
            <p:nvPr/>
          </p:nvGrpSpPr>
          <p:grpSpPr>
            <a:xfrm>
              <a:off x="1072452" y="2863526"/>
              <a:ext cx="5858540" cy="3053787"/>
              <a:chOff x="1072452" y="2863526"/>
              <a:chExt cx="5858540" cy="3053787"/>
            </a:xfrm>
          </p:grpSpPr>
          <p:sp>
            <p:nvSpPr>
              <p:cNvPr id="8" name="CaixaDeTexto 7">
                <a:extLst>
                  <a:ext uri="{FF2B5EF4-FFF2-40B4-BE49-F238E27FC236}">
                    <a16:creationId xmlns:a16="http://schemas.microsoft.com/office/drawing/2014/main" id="{A71E79A8-A1E0-52AE-FFD2-C29CF1A38CEB}"/>
                  </a:ext>
                </a:extLst>
              </p:cNvPr>
              <p:cNvSpPr txBox="1"/>
              <p:nvPr/>
            </p:nvSpPr>
            <p:spPr>
              <a:xfrm>
                <a:off x="1691181" y="2863526"/>
                <a:ext cx="4621081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5400" dirty="0">
                    <a:solidFill>
                      <a:srgbClr val="191F28"/>
                    </a:solidFill>
                    <a:latin typeface="Open Sans" panose="020B0606030504020204" pitchFamily="34" charset="0"/>
                  </a:rPr>
                  <a:t>Obrigado!</a:t>
                </a:r>
                <a:endParaRPr lang="pt-BR" sz="5400" dirty="0"/>
              </a:p>
            </p:txBody>
          </p:sp>
          <p:cxnSp>
            <p:nvCxnSpPr>
              <p:cNvPr id="9" name="Conector reto 8">
                <a:extLst>
                  <a:ext uri="{FF2B5EF4-FFF2-40B4-BE49-F238E27FC236}">
                    <a16:creationId xmlns:a16="http://schemas.microsoft.com/office/drawing/2014/main" id="{0414A44A-7910-6622-A6BC-E10FB56F01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72452" y="5486400"/>
                <a:ext cx="585854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CaixaDeTexto 9">
                <a:extLst>
                  <a:ext uri="{FF2B5EF4-FFF2-40B4-BE49-F238E27FC236}">
                    <a16:creationId xmlns:a16="http://schemas.microsoft.com/office/drawing/2014/main" id="{E0C11060-9405-BFB1-C255-6FE0BCB5C596}"/>
                  </a:ext>
                </a:extLst>
              </p:cNvPr>
              <p:cNvSpPr txBox="1"/>
              <p:nvPr/>
            </p:nvSpPr>
            <p:spPr>
              <a:xfrm>
                <a:off x="1226625" y="5455648"/>
                <a:ext cx="555019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/>
                  <a:t>Autoridade Nacional de Proteção de Dados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924356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142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Arthur Pereira Sabbat</dc:creator>
  <cp:lastModifiedBy>Arthur Sabbat</cp:lastModifiedBy>
  <cp:revision>12</cp:revision>
  <dcterms:created xsi:type="dcterms:W3CDTF">2024-02-19T13:40:24Z</dcterms:created>
  <dcterms:modified xsi:type="dcterms:W3CDTF">2024-02-20T12:58:30Z</dcterms:modified>
</cp:coreProperties>
</file>